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B4A"/>
    <a:srgbClr val="E94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3191D3-68C3-0248-9AAF-9F894CBF6A7E}" v="1" dt="2022-10-18T16:46:29.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snapToObjects="1">
      <p:cViewPr varScale="1">
        <p:scale>
          <a:sx n="67" d="100"/>
          <a:sy n="67" d="100"/>
        </p:scale>
        <p:origin x="3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Akhurst" userId="85480c94-3e81-474e-9c42-10d3d83c733a" providerId="ADAL" clId="{40CA872E-D371-7A49-83C8-4E2D08DEE09F}"/>
    <pc:docChg chg="modSld">
      <pc:chgData name="Katie Akhurst" userId="85480c94-3e81-474e-9c42-10d3d83c733a" providerId="ADAL" clId="{40CA872E-D371-7A49-83C8-4E2D08DEE09F}" dt="2022-07-28T14:58:52.384" v="9" actId="1035"/>
      <pc:docMkLst>
        <pc:docMk/>
      </pc:docMkLst>
      <pc:sldChg chg="modSp mod">
        <pc:chgData name="Katie Akhurst" userId="85480c94-3e81-474e-9c42-10d3d83c733a" providerId="ADAL" clId="{40CA872E-D371-7A49-83C8-4E2D08DEE09F}" dt="2022-07-28T14:58:52.384" v="9" actId="1035"/>
        <pc:sldMkLst>
          <pc:docMk/>
          <pc:sldMk cId="2718571" sldId="257"/>
        </pc:sldMkLst>
        <pc:spChg chg="mod">
          <ac:chgData name="Katie Akhurst" userId="85480c94-3e81-474e-9c42-10d3d83c733a" providerId="ADAL" clId="{40CA872E-D371-7A49-83C8-4E2D08DEE09F}" dt="2022-07-28T14:58:52.384" v="9" actId="1035"/>
          <ac:spMkLst>
            <pc:docMk/>
            <pc:sldMk cId="2718571" sldId="257"/>
            <ac:spMk id="3" creationId="{7BD1EE37-22D5-9241-9D42-38F57D0F9BCF}"/>
          </ac:spMkLst>
        </pc:spChg>
        <pc:spChg chg="mod">
          <ac:chgData name="Katie Akhurst" userId="85480c94-3e81-474e-9c42-10d3d83c733a" providerId="ADAL" clId="{40CA872E-D371-7A49-83C8-4E2D08DEE09F}" dt="2022-07-28T14:58:52.384" v="9" actId="1035"/>
          <ac:spMkLst>
            <pc:docMk/>
            <pc:sldMk cId="2718571" sldId="257"/>
            <ac:spMk id="13" creationId="{8701076A-9CC2-1B40-9BE7-BE7B35EC393D}"/>
          </ac:spMkLst>
        </pc:spChg>
        <pc:spChg chg="mod">
          <ac:chgData name="Katie Akhurst" userId="85480c94-3e81-474e-9c42-10d3d83c733a" providerId="ADAL" clId="{40CA872E-D371-7A49-83C8-4E2D08DEE09F}" dt="2022-07-28T14:58:52.384" v="9" actId="1035"/>
          <ac:spMkLst>
            <pc:docMk/>
            <pc:sldMk cId="2718571" sldId="257"/>
            <ac:spMk id="17" creationId="{443929DE-B2F6-494F-B2C5-4E0813B39F52}"/>
          </ac:spMkLst>
        </pc:spChg>
        <pc:spChg chg="mod">
          <ac:chgData name="Katie Akhurst" userId="85480c94-3e81-474e-9c42-10d3d83c733a" providerId="ADAL" clId="{40CA872E-D371-7A49-83C8-4E2D08DEE09F}" dt="2022-07-28T14:58:52.384" v="9" actId="1035"/>
          <ac:spMkLst>
            <pc:docMk/>
            <pc:sldMk cId="2718571" sldId="257"/>
            <ac:spMk id="18" creationId="{39923284-41C6-0C4C-B4E4-FD149339E6A4}"/>
          </ac:spMkLst>
        </pc:spChg>
        <pc:spChg chg="mod">
          <ac:chgData name="Katie Akhurst" userId="85480c94-3e81-474e-9c42-10d3d83c733a" providerId="ADAL" clId="{40CA872E-D371-7A49-83C8-4E2D08DEE09F}" dt="2022-07-28T14:58:52.384" v="9" actId="1035"/>
          <ac:spMkLst>
            <pc:docMk/>
            <pc:sldMk cId="2718571" sldId="257"/>
            <ac:spMk id="20" creationId="{6FCFF79C-9F5F-E640-8A9A-22367D215417}"/>
          </ac:spMkLst>
        </pc:spChg>
        <pc:graphicFrameChg chg="mod">
          <ac:chgData name="Katie Akhurst" userId="85480c94-3e81-474e-9c42-10d3d83c733a" providerId="ADAL" clId="{40CA872E-D371-7A49-83C8-4E2D08DEE09F}" dt="2022-07-28T14:58:52.384" v="9" actId="1035"/>
          <ac:graphicFrameMkLst>
            <pc:docMk/>
            <pc:sldMk cId="2718571" sldId="257"/>
            <ac:graphicFrameMk id="9" creationId="{AF96D29B-3895-3F4C-A627-7AC447C62B99}"/>
          </ac:graphicFrameMkLst>
        </pc:graphicFrameChg>
      </pc:sldChg>
    </pc:docChg>
  </pc:docChgLst>
  <pc:docChgLst>
    <pc:chgData name="Katie Akhurst" userId="85480c94-3e81-474e-9c42-10d3d83c733a" providerId="ADAL" clId="{C7EFA67C-DDC1-9F41-AEAD-13B5F743CD93}"/>
    <pc:docChg chg="undo custSel modSld">
      <pc:chgData name="Katie Akhurst" userId="85480c94-3e81-474e-9c42-10d3d83c733a" providerId="ADAL" clId="{C7EFA67C-DDC1-9F41-AEAD-13B5F743CD93}" dt="2022-04-21T14:57:13.624" v="17" actId="1076"/>
      <pc:docMkLst>
        <pc:docMk/>
      </pc:docMkLst>
      <pc:sldChg chg="modSp mod">
        <pc:chgData name="Katie Akhurst" userId="85480c94-3e81-474e-9c42-10d3d83c733a" providerId="ADAL" clId="{C7EFA67C-DDC1-9F41-AEAD-13B5F743CD93}" dt="2022-04-21T14:57:13.624" v="17" actId="1076"/>
        <pc:sldMkLst>
          <pc:docMk/>
          <pc:sldMk cId="202289687" sldId="256"/>
        </pc:sldMkLst>
        <pc:spChg chg="mod">
          <ac:chgData name="Katie Akhurst" userId="85480c94-3e81-474e-9c42-10d3d83c733a" providerId="ADAL" clId="{C7EFA67C-DDC1-9F41-AEAD-13B5F743CD93}" dt="2022-04-21T14:56:28.044" v="6" actId="20577"/>
          <ac:spMkLst>
            <pc:docMk/>
            <pc:sldMk cId="202289687" sldId="256"/>
            <ac:spMk id="7" creationId="{887FA35D-2581-1241-9BD6-EEB022EC3891}"/>
          </ac:spMkLst>
        </pc:spChg>
        <pc:spChg chg="mod">
          <ac:chgData name="Katie Akhurst" userId="85480c94-3e81-474e-9c42-10d3d83c733a" providerId="ADAL" clId="{C7EFA67C-DDC1-9F41-AEAD-13B5F743CD93}" dt="2022-04-21T14:56:53.632" v="12" actId="114"/>
          <ac:spMkLst>
            <pc:docMk/>
            <pc:sldMk cId="202289687" sldId="256"/>
            <ac:spMk id="20" creationId="{3FD1112F-9A5D-804A-A5B3-8237E19C9C08}"/>
          </ac:spMkLst>
        </pc:spChg>
        <pc:picChg chg="mod modCrop">
          <ac:chgData name="Katie Akhurst" userId="85480c94-3e81-474e-9c42-10d3d83c733a" providerId="ADAL" clId="{C7EFA67C-DDC1-9F41-AEAD-13B5F743CD93}" dt="2022-04-21T14:57:13.624" v="17" actId="1076"/>
          <ac:picMkLst>
            <pc:docMk/>
            <pc:sldMk cId="202289687" sldId="256"/>
            <ac:picMk id="17" creationId="{E5472D12-216C-EA45-85AD-9CD65048B591}"/>
          </ac:picMkLst>
        </pc:picChg>
      </pc:sldChg>
    </pc:docChg>
  </pc:docChgLst>
  <pc:docChgLst>
    <pc:chgData name="Hannah Widdows" userId="44083511-68c3-47a7-a8bb-93bdc2130ca8" providerId="ADAL" clId="{F2AEAF4F-F12D-4CC9-9C51-15F118E76E8F}"/>
    <pc:docChg chg="modSld">
      <pc:chgData name="Hannah Widdows" userId="44083511-68c3-47a7-a8bb-93bdc2130ca8" providerId="ADAL" clId="{F2AEAF4F-F12D-4CC9-9C51-15F118E76E8F}" dt="2022-07-28T15:43:34.810" v="12" actId="20577"/>
      <pc:docMkLst>
        <pc:docMk/>
      </pc:docMkLst>
      <pc:sldChg chg="modSp mod">
        <pc:chgData name="Hannah Widdows" userId="44083511-68c3-47a7-a8bb-93bdc2130ca8" providerId="ADAL" clId="{F2AEAF4F-F12D-4CC9-9C51-15F118E76E8F}" dt="2022-07-28T15:43:34.810" v="12" actId="20577"/>
        <pc:sldMkLst>
          <pc:docMk/>
          <pc:sldMk cId="2718571" sldId="257"/>
        </pc:sldMkLst>
        <pc:spChg chg="mod">
          <ac:chgData name="Hannah Widdows" userId="44083511-68c3-47a7-a8bb-93bdc2130ca8" providerId="ADAL" clId="{F2AEAF4F-F12D-4CC9-9C51-15F118E76E8F}" dt="2022-07-28T15:43:34.810" v="12" actId="20577"/>
          <ac:spMkLst>
            <pc:docMk/>
            <pc:sldMk cId="2718571" sldId="257"/>
            <ac:spMk id="17" creationId="{443929DE-B2F6-494F-B2C5-4E0813B39F52}"/>
          </ac:spMkLst>
        </pc:spChg>
      </pc:sldChg>
    </pc:docChg>
  </pc:docChgLst>
  <pc:docChgLst>
    <pc:chgData name="Hannah Widdows" userId="44083511-68c3-47a7-a8bb-93bdc2130ca8" providerId="ADAL" clId="{EA245273-760B-4C69-9BD2-2A1DB8358F70}"/>
    <pc:docChg chg="custSel modSld">
      <pc:chgData name="Hannah Widdows" userId="44083511-68c3-47a7-a8bb-93bdc2130ca8" providerId="ADAL" clId="{EA245273-760B-4C69-9BD2-2A1DB8358F70}" dt="2022-04-28T13:05:35.652" v="8" actId="21"/>
      <pc:docMkLst>
        <pc:docMk/>
      </pc:docMkLst>
      <pc:sldChg chg="addSp delSp modSp mod">
        <pc:chgData name="Hannah Widdows" userId="44083511-68c3-47a7-a8bb-93bdc2130ca8" providerId="ADAL" clId="{EA245273-760B-4C69-9BD2-2A1DB8358F70}" dt="2022-04-28T13:05:35.652" v="8" actId="21"/>
        <pc:sldMkLst>
          <pc:docMk/>
          <pc:sldMk cId="2718571" sldId="257"/>
        </pc:sldMkLst>
        <pc:spChg chg="add del mod">
          <ac:chgData name="Hannah Widdows" userId="44083511-68c3-47a7-a8bb-93bdc2130ca8" providerId="ADAL" clId="{EA245273-760B-4C69-9BD2-2A1DB8358F70}" dt="2022-04-28T13:05:35.652" v="8" actId="21"/>
          <ac:spMkLst>
            <pc:docMk/>
            <pc:sldMk cId="2718571" sldId="257"/>
            <ac:spMk id="2" creationId="{FCA0E0A9-56F5-4E4E-9E11-145B7000E3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E9805E6-52E6-9942-B30F-C6FA7DE3C923}"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397570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9805E6-52E6-9942-B30F-C6FA7DE3C923}"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320078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9805E6-52E6-9942-B30F-C6FA7DE3C923}"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112756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E9805E6-52E6-9942-B30F-C6FA7DE3C923}"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380567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E9805E6-52E6-9942-B30F-C6FA7DE3C923}" type="datetimeFigureOut">
              <a:rPr lang="en-US" smtClean="0"/>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404857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E9805E6-52E6-9942-B30F-C6FA7DE3C923}"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245613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E9805E6-52E6-9942-B30F-C6FA7DE3C923}" type="datetimeFigureOut">
              <a:rPr lang="en-US" smtClean="0"/>
              <a:t>10/18/22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409049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E9805E6-52E6-9942-B30F-C6FA7DE3C923}" type="datetimeFigureOut">
              <a:rPr lang="en-US" smtClean="0"/>
              <a:t>10/18/22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78486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805E6-52E6-9942-B30F-C6FA7DE3C923}" type="datetimeFigureOut">
              <a:rPr lang="en-US" smtClean="0"/>
              <a:t>10/18/22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236501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E9805E6-52E6-9942-B30F-C6FA7DE3C923}"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103968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E9805E6-52E6-9942-B30F-C6FA7DE3C923}" type="datetimeFigureOut">
              <a:rPr lang="en-US" smtClean="0"/>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F1082-25EB-AB47-8C85-4CE4AD0E7733}" type="slidenum">
              <a:rPr lang="en-US" smtClean="0"/>
              <a:t>‹#›</a:t>
            </a:fld>
            <a:endParaRPr lang="en-US"/>
          </a:p>
        </p:txBody>
      </p:sp>
    </p:spTree>
    <p:extLst>
      <p:ext uri="{BB962C8B-B14F-4D97-AF65-F5344CB8AC3E}">
        <p14:creationId xmlns:p14="http://schemas.microsoft.com/office/powerpoint/2010/main" val="416422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E9805E6-52E6-9942-B30F-C6FA7DE3C923}" type="datetimeFigureOut">
              <a:rPr lang="en-US" smtClean="0"/>
              <a:t>10/18/22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0CF1082-25EB-AB47-8C85-4CE4AD0E7733}" type="slidenum">
              <a:rPr lang="en-US" smtClean="0"/>
              <a:t>‹#›</a:t>
            </a:fld>
            <a:endParaRPr lang="en-US"/>
          </a:p>
        </p:txBody>
      </p:sp>
    </p:spTree>
    <p:extLst>
      <p:ext uri="{BB962C8B-B14F-4D97-AF65-F5344CB8AC3E}">
        <p14:creationId xmlns:p14="http://schemas.microsoft.com/office/powerpoint/2010/main" val="3675641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91D91B5-ACED-DB48-80A2-F624ACD9B0BF}"/>
              </a:ext>
            </a:extLst>
          </p:cNvPr>
          <p:cNvSpPr/>
          <p:nvPr/>
        </p:nvSpPr>
        <p:spPr>
          <a:xfrm>
            <a:off x="4020670" y="307086"/>
            <a:ext cx="3348808" cy="591253"/>
          </a:xfrm>
          <a:prstGeom prst="rect">
            <a:avLst/>
          </a:prstGeom>
          <a:solidFill>
            <a:srgbClr val="E94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7FA35D-2581-1241-9BD6-EEB022EC3891}"/>
              </a:ext>
            </a:extLst>
          </p:cNvPr>
          <p:cNvSpPr txBox="1"/>
          <p:nvPr/>
        </p:nvSpPr>
        <p:spPr>
          <a:xfrm>
            <a:off x="190198" y="1483383"/>
            <a:ext cx="3803604" cy="1615827"/>
          </a:xfrm>
          <a:prstGeom prst="rect">
            <a:avLst/>
          </a:prstGeom>
          <a:noFill/>
        </p:spPr>
        <p:txBody>
          <a:bodyPr wrap="square" rtlCol="0">
            <a:spAutoFit/>
          </a:bodyPr>
          <a:lstStyle/>
          <a:p>
            <a:r>
              <a:rPr lang="en-US" sz="1500" b="1" dirty="0">
                <a:solidFill>
                  <a:srgbClr val="E94A26"/>
                </a:solidFill>
              </a:rPr>
              <a:t>What is Babies Matter?</a:t>
            </a:r>
            <a:endParaRPr lang="en-GB" sz="1500" dirty="0">
              <a:solidFill>
                <a:srgbClr val="E94A26"/>
              </a:solidFill>
            </a:endParaRPr>
          </a:p>
          <a:p>
            <a:endParaRPr lang="en-US" sz="1200" dirty="0"/>
          </a:p>
          <a:p>
            <a:r>
              <a:rPr lang="en-US" sz="1200" dirty="0"/>
              <a:t>Babies Matter is a programme to support both expectant parents and those with new babies who are facing disadvantage. The programme helps parents to lay strong foundations for their relationship with their child through 6 group sessions led by a trained peer-facilitator.</a:t>
            </a:r>
          </a:p>
          <a:p>
            <a:endParaRPr lang="en-GB" sz="1200" dirty="0"/>
          </a:p>
        </p:txBody>
      </p:sp>
      <p:pic>
        <p:nvPicPr>
          <p:cNvPr id="9" name="Picture 8">
            <a:extLst>
              <a:ext uri="{FF2B5EF4-FFF2-40B4-BE49-F238E27FC236}">
                <a16:creationId xmlns:a16="http://schemas.microsoft.com/office/drawing/2014/main" id="{FD8C1F42-34C2-BC45-8863-D09CB79D7C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57202" y="7271561"/>
            <a:ext cx="2941973" cy="3051520"/>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1B4AA44B-9296-7549-8902-5AD9ACEB6D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20670" y="1526229"/>
            <a:ext cx="1380854" cy="2652957"/>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5472D12-216C-EA45-85AD-9CD65048B59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0759" y="8408356"/>
            <a:ext cx="3803603" cy="2111590"/>
          </a:xfrm>
          <a:prstGeom prst="rect">
            <a:avLst/>
          </a:prstGeom>
        </p:spPr>
      </p:pic>
      <p:sp>
        <p:nvSpPr>
          <p:cNvPr id="20" name="TextBox 19">
            <a:extLst>
              <a:ext uri="{FF2B5EF4-FFF2-40B4-BE49-F238E27FC236}">
                <a16:creationId xmlns:a16="http://schemas.microsoft.com/office/drawing/2014/main" id="{3FD1112F-9A5D-804A-A5B3-8237E19C9C08}"/>
              </a:ext>
            </a:extLst>
          </p:cNvPr>
          <p:cNvSpPr txBox="1"/>
          <p:nvPr/>
        </p:nvSpPr>
        <p:spPr>
          <a:xfrm>
            <a:off x="217067" y="3099210"/>
            <a:ext cx="3803603" cy="5309146"/>
          </a:xfrm>
          <a:prstGeom prst="rect">
            <a:avLst/>
          </a:prstGeom>
          <a:noFill/>
        </p:spPr>
        <p:txBody>
          <a:bodyPr wrap="square" rtlCol="0">
            <a:spAutoFit/>
          </a:bodyPr>
          <a:lstStyle/>
          <a:p>
            <a:r>
              <a:rPr lang="en-GB" sz="1500" b="1" dirty="0">
                <a:solidFill>
                  <a:srgbClr val="E94A26"/>
                </a:solidFill>
              </a:rPr>
              <a:t>Why is Babies Matter needed?</a:t>
            </a:r>
            <a:endParaRPr lang="en-GB" sz="1500" dirty="0">
              <a:solidFill>
                <a:srgbClr val="E94A26"/>
              </a:solidFill>
            </a:endParaRPr>
          </a:p>
          <a:p>
            <a:endParaRPr lang="en-GB" sz="1200" dirty="0"/>
          </a:p>
          <a:p>
            <a:r>
              <a:rPr lang="en-GB" sz="1200" dirty="0"/>
              <a:t>The transition to parenthood can be a stressful time and for those facing additional challenges in life such as mental illness or trauma, poverty, or single parenting, this can be especially difficult. These circumstances can impact an individual’s mental health as well as put additional strain on the parenting relationship*. </a:t>
            </a:r>
          </a:p>
          <a:p>
            <a:r>
              <a:rPr lang="en-GB" sz="1200" dirty="0"/>
              <a:t> </a:t>
            </a:r>
          </a:p>
          <a:p>
            <a:r>
              <a:rPr lang="en-GB" sz="1200" dirty="0"/>
              <a:t>Babies Matter aims to help parents build a strong attachment with their child focusing on their understanding of their baby as well as looking after their own mental wellbeing. The programme also actively focuses on strengthening the ‘parenting team’; investing in these three areas of family life (‘baby’, ‘me’, and ‘us’) gives parents the tools to raise their baby in a strong family.</a:t>
            </a:r>
          </a:p>
          <a:p>
            <a:r>
              <a:rPr lang="en-GB" sz="1200" dirty="0"/>
              <a:t> </a:t>
            </a:r>
          </a:p>
          <a:p>
            <a:r>
              <a:rPr lang="en-GB" sz="1200" i="1" dirty="0"/>
              <a:t>*By relationships we mean co-parents, new partners, single parents with their support bubble. Invitations and referrals from professionals are one of the best ways of ensuring that the programme is accessible for the families who would most benefit from this input.</a:t>
            </a:r>
          </a:p>
          <a:p>
            <a:endParaRPr lang="en-GB" sz="1200" dirty="0"/>
          </a:p>
          <a:p>
            <a:r>
              <a:rPr lang="en-GB" sz="1200" b="1" dirty="0"/>
              <a:t>Please turn over for details on how to refer to your local programme. </a:t>
            </a:r>
          </a:p>
          <a:p>
            <a:endParaRPr lang="en-GB" sz="1200" i="1" dirty="0"/>
          </a:p>
          <a:p>
            <a:endParaRPr lang="en-US" sz="1200" dirty="0"/>
          </a:p>
        </p:txBody>
      </p:sp>
      <p:pic>
        <p:nvPicPr>
          <p:cNvPr id="24" name="Picture 23" descr="/var/folders/vz/7tlrb6js4x31vk09g9nc5x9w0000gn/T/com.microsoft.Word/WebArchiveCopyPasteTempFiles/9k=">
            <a:extLst>
              <a:ext uri="{FF2B5EF4-FFF2-40B4-BE49-F238E27FC236}">
                <a16:creationId xmlns:a16="http://schemas.microsoft.com/office/drawing/2014/main" id="{AC862B65-D3F7-CD4D-835A-E1486551DC7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3925895" y="4918136"/>
            <a:ext cx="3538358" cy="2195299"/>
          </a:xfrm>
          <a:prstGeom prst="rect">
            <a:avLst/>
          </a:prstGeom>
          <a:noFill/>
          <a:ln>
            <a:noFill/>
          </a:ln>
        </p:spPr>
      </p:pic>
      <p:pic>
        <p:nvPicPr>
          <p:cNvPr id="25" name="Picture 24" descr="Logo, company name&#10;&#10;Description automatically generated">
            <a:extLst>
              <a:ext uri="{FF2B5EF4-FFF2-40B4-BE49-F238E27FC236}">
                <a16:creationId xmlns:a16="http://schemas.microsoft.com/office/drawing/2014/main" id="{EBC42248-E6A4-E447-8EAE-441DFFF1AF0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61505" y="153851"/>
            <a:ext cx="994725" cy="935360"/>
          </a:xfrm>
          <a:prstGeom prst="rect">
            <a:avLst/>
          </a:prstGeom>
        </p:spPr>
      </p:pic>
      <p:sp>
        <p:nvSpPr>
          <p:cNvPr id="28" name="TextBox 27">
            <a:extLst>
              <a:ext uri="{FF2B5EF4-FFF2-40B4-BE49-F238E27FC236}">
                <a16:creationId xmlns:a16="http://schemas.microsoft.com/office/drawing/2014/main" id="{A6D6BAFB-C528-2442-8504-E95415D8CE47}"/>
              </a:ext>
            </a:extLst>
          </p:cNvPr>
          <p:cNvSpPr txBox="1"/>
          <p:nvPr/>
        </p:nvSpPr>
        <p:spPr>
          <a:xfrm>
            <a:off x="4020670" y="341102"/>
            <a:ext cx="3278505" cy="523220"/>
          </a:xfrm>
          <a:prstGeom prst="rect">
            <a:avLst/>
          </a:prstGeom>
          <a:noFill/>
        </p:spPr>
        <p:txBody>
          <a:bodyPr wrap="square">
            <a:spAutoFit/>
          </a:bodyPr>
          <a:lstStyle/>
          <a:p>
            <a:pPr algn="r"/>
            <a:r>
              <a:rPr lang="en-US" sz="2800" b="1" dirty="0">
                <a:solidFill>
                  <a:schemeClr val="bg1"/>
                </a:solidFill>
                <a:effectLst/>
                <a:latin typeface="RooneySans-Light" panose="020B0603040302060204" pitchFamily="34" charset="77"/>
                <a:ea typeface="RooneySans-Light" panose="020B0603040302060204" pitchFamily="34" charset="77"/>
                <a:cs typeface="RooneySans-Light" panose="020B0603040302060204" pitchFamily="34" charset="77"/>
              </a:rPr>
              <a:t>REFERRAL DETAILS</a:t>
            </a:r>
            <a:endParaRPr lang="en-GB" sz="2800" dirty="0">
              <a:solidFill>
                <a:schemeClr val="bg1"/>
              </a:solidFill>
              <a:effectLst/>
              <a:latin typeface="RooneySans-Light" panose="020B0603040302060204" pitchFamily="34" charset="77"/>
              <a:ea typeface="RooneySans-Light" panose="020B0603040302060204" pitchFamily="34" charset="77"/>
              <a:cs typeface="RooneySans-Light" panose="020B0603040302060204" pitchFamily="34" charset="77"/>
            </a:endParaRPr>
          </a:p>
        </p:txBody>
      </p:sp>
      <p:pic>
        <p:nvPicPr>
          <p:cNvPr id="29" name="Picture 28" descr="Logo, company name&#10;&#10;Description automatically generated">
            <a:extLst>
              <a:ext uri="{FF2B5EF4-FFF2-40B4-BE49-F238E27FC236}">
                <a16:creationId xmlns:a16="http://schemas.microsoft.com/office/drawing/2014/main" id="{D770B273-2D1B-A24A-808E-0AC2D58A5D0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260605" y="166558"/>
            <a:ext cx="1454244" cy="935360"/>
          </a:xfrm>
          <a:prstGeom prst="rect">
            <a:avLst/>
          </a:prstGeom>
        </p:spPr>
      </p:pic>
      <p:pic>
        <p:nvPicPr>
          <p:cNvPr id="33" name="Picture 32" descr="A person pushing a stroller&#10;&#10;Description automatically generated with medium confidence">
            <a:extLst>
              <a:ext uri="{FF2B5EF4-FFF2-40B4-BE49-F238E27FC236}">
                <a16:creationId xmlns:a16="http://schemas.microsoft.com/office/drawing/2014/main" id="{8BE28D69-4585-6446-86AA-E917161B4B6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559319" y="1725580"/>
            <a:ext cx="1810158" cy="2419589"/>
          </a:xfrm>
          <a:prstGeom prst="rect">
            <a:avLst/>
          </a:prstGeom>
        </p:spPr>
      </p:pic>
    </p:spTree>
    <p:extLst>
      <p:ext uri="{BB962C8B-B14F-4D97-AF65-F5344CB8AC3E}">
        <p14:creationId xmlns:p14="http://schemas.microsoft.com/office/powerpoint/2010/main" val="20228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D1EE37-22D5-9241-9D42-38F57D0F9BCF}"/>
              </a:ext>
            </a:extLst>
          </p:cNvPr>
          <p:cNvSpPr>
            <a:spLocks noGrp="1"/>
          </p:cNvSpPr>
          <p:nvPr>
            <p:ph idx="1"/>
          </p:nvPr>
        </p:nvSpPr>
        <p:spPr>
          <a:xfrm>
            <a:off x="519727" y="1266228"/>
            <a:ext cx="6520220" cy="935361"/>
          </a:xfrm>
        </p:spPr>
        <p:txBody>
          <a:bodyPr>
            <a:normAutofit/>
          </a:bodyPr>
          <a:lstStyle/>
          <a:p>
            <a:pPr marL="0" indent="0">
              <a:buNone/>
            </a:pPr>
            <a:r>
              <a:rPr lang="en-US" sz="1500" b="1" dirty="0">
                <a:solidFill>
                  <a:srgbClr val="E94A26"/>
                </a:solidFill>
              </a:rPr>
              <a:t>Who is the programme for?</a:t>
            </a:r>
            <a:endParaRPr lang="en-GB" sz="1500" dirty="0">
              <a:solidFill>
                <a:srgbClr val="E94A26"/>
              </a:solidFill>
            </a:endParaRPr>
          </a:p>
          <a:p>
            <a:pPr marL="0" indent="0">
              <a:buNone/>
            </a:pPr>
            <a:r>
              <a:rPr lang="en-US" sz="1200" dirty="0"/>
              <a:t>The programme is tailored for parents who are facing disadvantage and places are limited to those who would most benefit from this support. Parents attending the group must meet / have at least one of the essential criteria:</a:t>
            </a:r>
          </a:p>
        </p:txBody>
      </p:sp>
      <p:sp>
        <p:nvSpPr>
          <p:cNvPr id="4" name="Rectangle 3">
            <a:extLst>
              <a:ext uri="{FF2B5EF4-FFF2-40B4-BE49-F238E27FC236}">
                <a16:creationId xmlns:a16="http://schemas.microsoft.com/office/drawing/2014/main" id="{F2BBC158-AB59-2945-8356-C9ADFD273FE9}"/>
              </a:ext>
            </a:extLst>
          </p:cNvPr>
          <p:cNvSpPr/>
          <p:nvPr/>
        </p:nvSpPr>
        <p:spPr>
          <a:xfrm>
            <a:off x="4020670" y="307086"/>
            <a:ext cx="3348808" cy="591253"/>
          </a:xfrm>
          <a:prstGeom prst="rect">
            <a:avLst/>
          </a:prstGeom>
          <a:solidFill>
            <a:srgbClr val="E94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6DB9EA71-7A2A-0C4F-A62F-928382D01FC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1505" y="153851"/>
            <a:ext cx="994725" cy="935360"/>
          </a:xfrm>
          <a:prstGeom prst="rect">
            <a:avLst/>
          </a:prstGeom>
        </p:spPr>
      </p:pic>
      <p:sp>
        <p:nvSpPr>
          <p:cNvPr id="6" name="TextBox 5">
            <a:extLst>
              <a:ext uri="{FF2B5EF4-FFF2-40B4-BE49-F238E27FC236}">
                <a16:creationId xmlns:a16="http://schemas.microsoft.com/office/drawing/2014/main" id="{0D48B6CE-66EC-3245-8954-D469C299A6CA}"/>
              </a:ext>
            </a:extLst>
          </p:cNvPr>
          <p:cNvSpPr txBox="1"/>
          <p:nvPr/>
        </p:nvSpPr>
        <p:spPr>
          <a:xfrm>
            <a:off x="4020670" y="341102"/>
            <a:ext cx="3278505" cy="523220"/>
          </a:xfrm>
          <a:prstGeom prst="rect">
            <a:avLst/>
          </a:prstGeom>
          <a:noFill/>
        </p:spPr>
        <p:txBody>
          <a:bodyPr wrap="square">
            <a:spAutoFit/>
          </a:bodyPr>
          <a:lstStyle/>
          <a:p>
            <a:pPr algn="r"/>
            <a:r>
              <a:rPr lang="en-US" sz="2800" b="1" dirty="0">
                <a:solidFill>
                  <a:schemeClr val="bg1"/>
                </a:solidFill>
                <a:effectLst/>
                <a:latin typeface="RooneySans-Light" panose="020B0603040302060204" pitchFamily="34" charset="77"/>
                <a:ea typeface="RooneySans-Light" panose="020B0603040302060204" pitchFamily="34" charset="77"/>
                <a:cs typeface="RooneySans-Light" panose="020B0603040302060204" pitchFamily="34" charset="77"/>
              </a:rPr>
              <a:t>REFERRAL DETAILS</a:t>
            </a:r>
            <a:endParaRPr lang="en-GB" sz="2800" dirty="0">
              <a:solidFill>
                <a:schemeClr val="bg1"/>
              </a:solidFill>
              <a:effectLst/>
              <a:latin typeface="RooneySans-Light" panose="020B0603040302060204" pitchFamily="34" charset="77"/>
              <a:ea typeface="RooneySans-Light" panose="020B0603040302060204" pitchFamily="34" charset="77"/>
              <a:cs typeface="RooneySans-Light" panose="020B0603040302060204" pitchFamily="34" charset="77"/>
            </a:endParaRPr>
          </a:p>
        </p:txBody>
      </p:sp>
      <p:pic>
        <p:nvPicPr>
          <p:cNvPr id="7" name="Picture 6" descr="Logo, company name&#10;&#10;Description automatically generated">
            <a:extLst>
              <a:ext uri="{FF2B5EF4-FFF2-40B4-BE49-F238E27FC236}">
                <a16:creationId xmlns:a16="http://schemas.microsoft.com/office/drawing/2014/main" id="{72BAA096-7AB2-834C-BA3A-5D3632D3A2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60605" y="166558"/>
            <a:ext cx="1454244" cy="935360"/>
          </a:xfrm>
          <a:prstGeom prst="rect">
            <a:avLst/>
          </a:prstGeom>
        </p:spPr>
      </p:pic>
      <p:graphicFrame>
        <p:nvGraphicFramePr>
          <p:cNvPr id="9" name="Table 8">
            <a:extLst>
              <a:ext uri="{FF2B5EF4-FFF2-40B4-BE49-F238E27FC236}">
                <a16:creationId xmlns:a16="http://schemas.microsoft.com/office/drawing/2014/main" id="{AF96D29B-3895-3F4C-A627-7AC447C62B99}"/>
              </a:ext>
            </a:extLst>
          </p:cNvPr>
          <p:cNvGraphicFramePr>
            <a:graphicFrameLocks noGrp="1"/>
          </p:cNvGraphicFramePr>
          <p:nvPr>
            <p:extLst>
              <p:ext uri="{D42A27DB-BD31-4B8C-83A1-F6EECF244321}">
                <p14:modId xmlns:p14="http://schemas.microsoft.com/office/powerpoint/2010/main" val="48552622"/>
              </p:ext>
            </p:extLst>
          </p:nvPr>
        </p:nvGraphicFramePr>
        <p:xfrm>
          <a:off x="899476" y="2318354"/>
          <a:ext cx="5760720" cy="3006852"/>
        </p:xfrm>
        <a:graphic>
          <a:graphicData uri="http://schemas.openxmlformats.org/drawingml/2006/table">
            <a:tbl>
              <a:tblPr firstRow="1" firstCol="1" lastRow="1" lastCol="1" bandRow="1" bandCol="1"/>
              <a:tblGrid>
                <a:gridCol w="2883535">
                  <a:extLst>
                    <a:ext uri="{9D8B030D-6E8A-4147-A177-3AD203B41FA5}">
                      <a16:colId xmlns:a16="http://schemas.microsoft.com/office/drawing/2014/main" val="1946516666"/>
                    </a:ext>
                  </a:extLst>
                </a:gridCol>
                <a:gridCol w="2877185">
                  <a:extLst>
                    <a:ext uri="{9D8B030D-6E8A-4147-A177-3AD203B41FA5}">
                      <a16:colId xmlns:a16="http://schemas.microsoft.com/office/drawing/2014/main" val="3373970791"/>
                    </a:ext>
                  </a:extLst>
                </a:gridCol>
              </a:tblGrid>
              <a:tr h="188595">
                <a:tc>
                  <a:txBody>
                    <a:bodyPr/>
                    <a:lstStyle/>
                    <a:p>
                      <a:pPr marL="965835">
                        <a:lnSpc>
                          <a:spcPct val="115000"/>
                        </a:lnSpc>
                      </a:pPr>
                      <a:r>
                        <a:rPr lang="en-US" sz="1200" b="1">
                          <a:effectLst/>
                          <a:latin typeface="Calibri" panose="020F0502020204030204" pitchFamily="34" charset="0"/>
                          <a:ea typeface="RooneySans-Light" panose="020B0603040302060204" pitchFamily="34" charset="77"/>
                          <a:cs typeface="RooneySans-Light" panose="020B0603040302060204" pitchFamily="34" charset="77"/>
                        </a:rPr>
                        <a:t>Essential Criteria</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898525">
                        <a:lnSpc>
                          <a:spcPct val="115000"/>
                        </a:lnSpc>
                      </a:pPr>
                      <a:r>
                        <a:rPr lang="en-US" sz="1200" b="1">
                          <a:solidFill>
                            <a:srgbClr val="000000"/>
                          </a:solidFill>
                          <a:effectLst/>
                          <a:latin typeface="Calibri" panose="020F0502020204030204" pitchFamily="34" charset="0"/>
                          <a:ea typeface="RooneySans-Light" panose="020B0603040302060204" pitchFamily="34" charset="77"/>
                          <a:cs typeface="RooneySans-Light" panose="020B0603040302060204" pitchFamily="34" charset="77"/>
                        </a:rPr>
                        <a:t>Supporting Criteria</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565324898"/>
                  </a:ext>
                </a:extLst>
              </a:tr>
              <a:tr h="188595">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Social housing</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Single parent</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380731"/>
                  </a:ext>
                </a:extLst>
              </a:tr>
              <a:tr h="188595">
                <a:tc>
                  <a:txBody>
                    <a:bodyPr/>
                    <a:lstStyle/>
                    <a:p>
                      <a:pPr marL="69850">
                        <a:lnSpc>
                          <a:spcPct val="115000"/>
                        </a:lnSpc>
                      </a:pPr>
                      <a:r>
                        <a:rPr lang="en-US" sz="1200" dirty="0">
                          <a:effectLst/>
                          <a:latin typeface="Calibri" panose="020F0502020204030204" pitchFamily="34" charset="0"/>
                          <a:ea typeface="RooneySans-Light" panose="020B0603040302060204" pitchFamily="34" charset="77"/>
                          <a:cs typeface="RooneySans-Light" panose="020B0603040302060204" pitchFamily="34" charset="77"/>
                        </a:rPr>
                        <a:t>On benefits</a:t>
                      </a:r>
                      <a:endParaRPr lang="en-GB" sz="1100" dirty="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Unemployed</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685573"/>
                  </a:ext>
                </a:extLst>
              </a:tr>
              <a:tr h="188595">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Refugee</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Isolation</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6852391"/>
                  </a:ext>
                </a:extLst>
              </a:tr>
              <a:tr h="191770">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Low educational attainment</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Mild mental health difficulties (GAD7 or PHQ9 carried out)</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431954"/>
                  </a:ext>
                </a:extLst>
              </a:tr>
              <a:tr h="316230">
                <a:tc>
                  <a:txBody>
                    <a:bodyPr/>
                    <a:lstStyle/>
                    <a:p>
                      <a:pPr marL="69850" marR="137795">
                        <a:lnSpc>
                          <a:spcPct val="115000"/>
                        </a:lnSpc>
                        <a:spcBef>
                          <a:spcPts val="5"/>
                        </a:spcBef>
                        <a:spcAft>
                          <a:spcPts val="0"/>
                        </a:spcAft>
                      </a:pPr>
                      <a:r>
                        <a:rPr lang="en-US" sz="1200">
                          <a:effectLst/>
                          <a:latin typeface="Calibri" panose="020F0502020204030204" pitchFamily="34" charset="0"/>
                          <a:ea typeface="RooneySans-Light" panose="020B0603040302060204" pitchFamily="34" charset="77"/>
                          <a:cs typeface="RooneySans-Light" panose="020B0603040302060204" pitchFamily="34" charset="77"/>
                        </a:rPr>
                        <a:t>Concerns raised by social services or key worker (GP, Midwife, Health Visitor etc)</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spcBef>
                          <a:spcPts val="405"/>
                        </a:spcBef>
                      </a:pPr>
                      <a:r>
                        <a:rPr lang="en-US" sz="1200">
                          <a:effectLst/>
                          <a:latin typeface="Calibri" panose="020F0502020204030204" pitchFamily="34" charset="0"/>
                          <a:ea typeface="RooneySans-Light" panose="020B0603040302060204" pitchFamily="34" charset="77"/>
                          <a:cs typeface="RooneySans-Light" panose="020B0603040302060204" pitchFamily="34" charset="77"/>
                        </a:rPr>
                        <a:t>Vulnerable</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252252"/>
                  </a:ext>
                </a:extLst>
              </a:tr>
              <a:tr h="187325">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Court involvement</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Bereaved</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675398"/>
                  </a:ext>
                </a:extLst>
              </a:tr>
              <a:tr h="188595">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Known to social services</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Functioning alcoholic/narcotics</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203714"/>
                  </a:ext>
                </a:extLst>
              </a:tr>
              <a:tr h="188595">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Care leaver</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dirty="0">
                          <a:effectLst/>
                          <a:latin typeface="Calibri" panose="020F0502020204030204" pitchFamily="34" charset="0"/>
                          <a:ea typeface="RooneySans-Light" panose="020B0603040302060204" pitchFamily="34" charset="77"/>
                          <a:cs typeface="RooneySans-Light" panose="020B0603040302060204" pitchFamily="34" charset="77"/>
                        </a:rPr>
                        <a:t>ESOL (English for Speakers of Other Languages)</a:t>
                      </a:r>
                      <a:endParaRPr lang="en-GB" sz="1100" dirty="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839435"/>
                  </a:ext>
                </a:extLst>
              </a:tr>
              <a:tr h="191770">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Homeless</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Domestic violence</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573980"/>
                  </a:ext>
                </a:extLst>
              </a:tr>
              <a:tr h="188595">
                <a:tc>
                  <a:txBody>
                    <a:bodyPr/>
                    <a:lstStyle/>
                    <a:p>
                      <a:pPr marL="69850">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Offender / ex-offender</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Relative in prison</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6681167"/>
                  </a:ext>
                </a:extLst>
              </a:tr>
              <a:tr h="188595">
                <a:tc>
                  <a:txBody>
                    <a:bodyPr/>
                    <a:lstStyle/>
                    <a:p>
                      <a:pPr marL="66675">
                        <a:lnSpc>
                          <a:spcPct val="115000"/>
                        </a:lnSpc>
                      </a:pPr>
                      <a:r>
                        <a:rPr lang="en-US" sz="1200">
                          <a:effectLst/>
                          <a:latin typeface="Calibri" panose="020F0502020204030204" pitchFamily="34" charset="0"/>
                          <a:ea typeface="RooneySans-Light" panose="020B0603040302060204" pitchFamily="34" charset="77"/>
                          <a:cs typeface="RooneySans-Light" panose="020B0603040302060204" pitchFamily="34" charset="77"/>
                        </a:rPr>
                        <a:t> </a:t>
                      </a:r>
                      <a:endParaRPr lang="en-GB" sz="110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lnSpc>
                          <a:spcPct val="115000"/>
                        </a:lnSpc>
                      </a:pPr>
                      <a:r>
                        <a:rPr lang="en-US" sz="1200" dirty="0">
                          <a:effectLst/>
                          <a:latin typeface="Calibri" panose="020F0502020204030204" pitchFamily="34" charset="0"/>
                          <a:ea typeface="RooneySans-Light" panose="020B0603040302060204" pitchFamily="34" charset="77"/>
                          <a:cs typeface="RooneySans-Light" panose="020B0603040302060204" pitchFamily="34" charset="77"/>
                        </a:rPr>
                        <a:t>Teenage mum</a:t>
                      </a:r>
                      <a:endParaRPr lang="en-GB" sz="1100" dirty="0">
                        <a:effectLst/>
                        <a:latin typeface="RooneySans-Light" panose="020B0603040302060204" pitchFamily="34" charset="77"/>
                        <a:ea typeface="RooneySans-Light" panose="020B0603040302060204" pitchFamily="34" charset="77"/>
                        <a:cs typeface="RooneySans-Light" panose="020B0603040302060204" pitchFamily="34" charset="77"/>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837531"/>
                  </a:ext>
                </a:extLst>
              </a:tr>
            </a:tbl>
          </a:graphicData>
        </a:graphic>
      </p:graphicFrame>
      <p:sp>
        <p:nvSpPr>
          <p:cNvPr id="13" name="TextBox 12">
            <a:extLst>
              <a:ext uri="{FF2B5EF4-FFF2-40B4-BE49-F238E27FC236}">
                <a16:creationId xmlns:a16="http://schemas.microsoft.com/office/drawing/2014/main" id="{8701076A-9CC2-1B40-9BE7-BE7B35EC393D}"/>
              </a:ext>
            </a:extLst>
          </p:cNvPr>
          <p:cNvSpPr txBox="1"/>
          <p:nvPr/>
        </p:nvSpPr>
        <p:spPr>
          <a:xfrm>
            <a:off x="519727" y="5539213"/>
            <a:ext cx="6520220" cy="1384995"/>
          </a:xfrm>
          <a:prstGeom prst="rect">
            <a:avLst/>
          </a:prstGeom>
          <a:noFill/>
        </p:spPr>
        <p:txBody>
          <a:bodyPr wrap="square" rtlCol="0">
            <a:spAutoFit/>
          </a:bodyPr>
          <a:lstStyle/>
          <a:p>
            <a:r>
              <a:rPr lang="en-US" sz="1200" i="1" dirty="0"/>
              <a:t>We welcome parents-to-be from their 20-week scan onwards and no later than their baby turning 1 years old. The ideal scenario is for both parents to attend; single parents are encouraged to bring with them an adult who will support them in their parenting journey.</a:t>
            </a:r>
          </a:p>
          <a:p>
            <a:r>
              <a:rPr lang="en-US" sz="1200" i="1" dirty="0"/>
              <a:t> </a:t>
            </a:r>
          </a:p>
          <a:p>
            <a:r>
              <a:rPr lang="en-US" sz="1200" dirty="0"/>
              <a:t>Please consider carefully before referring those with severe mental health difficulties or serious drug / alcohol dependency as signposting to other services may be more beneficial.</a:t>
            </a:r>
          </a:p>
          <a:p>
            <a:endParaRPr lang="en-US" sz="1200" dirty="0"/>
          </a:p>
        </p:txBody>
      </p:sp>
      <p:sp>
        <p:nvSpPr>
          <p:cNvPr id="17" name="TextBox 16">
            <a:extLst>
              <a:ext uri="{FF2B5EF4-FFF2-40B4-BE49-F238E27FC236}">
                <a16:creationId xmlns:a16="http://schemas.microsoft.com/office/drawing/2014/main" id="{443929DE-B2F6-494F-B2C5-4E0813B39F52}"/>
              </a:ext>
            </a:extLst>
          </p:cNvPr>
          <p:cNvSpPr txBox="1"/>
          <p:nvPr/>
        </p:nvSpPr>
        <p:spPr>
          <a:xfrm>
            <a:off x="442612" y="8043183"/>
            <a:ext cx="6674449" cy="2308324"/>
          </a:xfrm>
          <a:prstGeom prst="rect">
            <a:avLst/>
          </a:prstGeom>
          <a:noFill/>
        </p:spPr>
        <p:txBody>
          <a:bodyPr wrap="square" rtlCol="0">
            <a:spAutoFit/>
          </a:bodyPr>
          <a:lstStyle/>
          <a:p>
            <a:r>
              <a:rPr lang="en-US" sz="1500" b="1" dirty="0">
                <a:solidFill>
                  <a:srgbClr val="E94A26"/>
                </a:solidFill>
              </a:rPr>
              <a:t>What to do if you are working with a family who doesn’t meet these criteria but who you think would benefit from attending?</a:t>
            </a:r>
            <a:endParaRPr lang="en-GB" sz="1500" dirty="0">
              <a:solidFill>
                <a:srgbClr val="E94A26"/>
              </a:solidFill>
            </a:endParaRPr>
          </a:p>
          <a:p>
            <a:endParaRPr lang="en-US" sz="1200" dirty="0"/>
          </a:p>
          <a:p>
            <a:r>
              <a:rPr lang="en-US" sz="1200" dirty="0"/>
              <a:t>We understand that there will be certain cases where these criteria exclude parents who would benefit from attending Babies Matter. These parameters are in place to help health professionals understand who will get the most from programme and the way it has been designed. However, please do contact us if you would like to further discuss a referral that stands out to you, and we’d love to work out together what the best route is.</a:t>
            </a:r>
            <a:endParaRPr lang="en-GB" sz="1200" dirty="0"/>
          </a:p>
          <a:p>
            <a:r>
              <a:rPr lang="en-US" sz="1200" dirty="0"/>
              <a:t> </a:t>
            </a:r>
            <a:endParaRPr lang="en-GB" sz="1200" dirty="0"/>
          </a:p>
          <a:p>
            <a:r>
              <a:rPr lang="en-US" sz="1500" b="1" dirty="0">
                <a:solidFill>
                  <a:srgbClr val="7ABB4A"/>
                </a:solidFill>
              </a:rPr>
              <a:t>Thank you again for your time.</a:t>
            </a:r>
            <a:r>
              <a:rPr lang="en-GB" sz="1500" b="1" dirty="0">
                <a:solidFill>
                  <a:srgbClr val="7ABB4A"/>
                </a:solidFill>
              </a:rPr>
              <a:t> </a:t>
            </a:r>
            <a:r>
              <a:rPr lang="en-US" sz="1500" b="1">
                <a:solidFill>
                  <a:srgbClr val="7ABB4A"/>
                </a:solidFill>
              </a:rPr>
              <a:t>We’re </a:t>
            </a:r>
            <a:r>
              <a:rPr lang="en-US" sz="1500" b="1" dirty="0">
                <a:solidFill>
                  <a:srgbClr val="7ABB4A"/>
                </a:solidFill>
              </a:rPr>
              <a:t>delighted to be working with you to support parents and babies in the community.</a:t>
            </a:r>
            <a:endParaRPr lang="en-US" dirty="0"/>
          </a:p>
        </p:txBody>
      </p:sp>
      <p:sp>
        <p:nvSpPr>
          <p:cNvPr id="18" name="Rectangle 17">
            <a:extLst>
              <a:ext uri="{FF2B5EF4-FFF2-40B4-BE49-F238E27FC236}">
                <a16:creationId xmlns:a16="http://schemas.microsoft.com/office/drawing/2014/main" id="{39923284-41C6-0C4C-B4E4-FD149339E6A4}"/>
              </a:ext>
            </a:extLst>
          </p:cNvPr>
          <p:cNvSpPr/>
          <p:nvPr/>
        </p:nvSpPr>
        <p:spPr>
          <a:xfrm>
            <a:off x="519727" y="6924208"/>
            <a:ext cx="6597334" cy="961493"/>
          </a:xfrm>
          <a:prstGeom prst="rect">
            <a:avLst/>
          </a:prstGeom>
          <a:noFill/>
          <a:ln w="57150">
            <a:solidFill>
              <a:srgbClr val="7AB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FCFF79C-9F5F-E640-8A9A-22367D215417}"/>
              </a:ext>
            </a:extLst>
          </p:cNvPr>
          <p:cNvSpPr txBox="1"/>
          <p:nvPr/>
        </p:nvSpPr>
        <p:spPr>
          <a:xfrm>
            <a:off x="519727" y="6949557"/>
            <a:ext cx="3778622" cy="323165"/>
          </a:xfrm>
          <a:prstGeom prst="rect">
            <a:avLst/>
          </a:prstGeom>
          <a:noFill/>
        </p:spPr>
        <p:txBody>
          <a:bodyPr wrap="square">
            <a:spAutoFit/>
          </a:bodyPr>
          <a:lstStyle/>
          <a:p>
            <a:pPr marL="52070">
              <a:spcBef>
                <a:spcPts val="25"/>
              </a:spcBef>
              <a:spcAft>
                <a:spcPts val="0"/>
              </a:spcAft>
            </a:pPr>
            <a:r>
              <a:rPr lang="en-US" sz="1500" dirty="0">
                <a:solidFill>
                  <a:srgbClr val="7ABB4A"/>
                </a:solidFill>
                <a:effectLst/>
                <a:latin typeface="Calibri" panose="020F0502020204030204" pitchFamily="34" charset="0"/>
                <a:ea typeface="RooneySans-Light" panose="020B0603040302060204" pitchFamily="34" charset="77"/>
                <a:cs typeface="RooneySans-Light" panose="020B0603040302060204" pitchFamily="34" charset="77"/>
              </a:rPr>
              <a:t>To make a referral contact:</a:t>
            </a:r>
            <a:endParaRPr lang="en-GB" sz="1500" dirty="0">
              <a:solidFill>
                <a:srgbClr val="7ABB4A"/>
              </a:solidFill>
              <a:effectLst/>
              <a:latin typeface="RooneySans-Light" panose="020B0603040302060204" pitchFamily="34" charset="77"/>
              <a:ea typeface="RooneySans-Light" panose="020B0603040302060204" pitchFamily="34" charset="77"/>
              <a:cs typeface="RooneySans-Light" panose="020B0603040302060204" pitchFamily="34" charset="77"/>
            </a:endParaRPr>
          </a:p>
        </p:txBody>
      </p:sp>
    </p:spTree>
    <p:extLst>
      <p:ext uri="{BB962C8B-B14F-4D97-AF65-F5344CB8AC3E}">
        <p14:creationId xmlns:p14="http://schemas.microsoft.com/office/powerpoint/2010/main" val="2718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A617C14208F3428505BEFE097071F9" ma:contentTypeVersion="16" ma:contentTypeDescription="Create a new document." ma:contentTypeScope="" ma:versionID="a29bfb001a50f11ac1cb73925c8fb442">
  <xsd:schema xmlns:xsd="http://www.w3.org/2001/XMLSchema" xmlns:xs="http://www.w3.org/2001/XMLSchema" xmlns:p="http://schemas.microsoft.com/office/2006/metadata/properties" xmlns:ns2="73992347-ee3d-40df-a135-35e706674949" xmlns:ns3="2685df60-856e-421e-9688-e69a87de6be3" targetNamespace="http://schemas.microsoft.com/office/2006/metadata/properties" ma:root="true" ma:fieldsID="39879d37244747f9b1a2c3076a3dc9d2" ns2:_="" ns3:_="">
    <xsd:import namespace="73992347-ee3d-40df-a135-35e706674949"/>
    <xsd:import namespace="2685df60-856e-421e-9688-e69a87de6b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92347-ee3d-40df-a135-35e7066749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3554304-275c-4d85-964b-9d78083e84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85df60-856e-421e-9688-e69a87de6be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ea766d-718c-4ab4-8945-b4dd8212618e}" ma:internalName="TaxCatchAll" ma:showField="CatchAllData" ma:web="2685df60-856e-421e-9688-e69a87de6b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992347-ee3d-40df-a135-35e706674949">
      <Terms xmlns="http://schemas.microsoft.com/office/infopath/2007/PartnerControls"/>
    </lcf76f155ced4ddcb4097134ff3c332f>
    <TaxCatchAll xmlns="2685df60-856e-421e-9688-e69a87de6b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2BE3B-7E97-4507-B411-7EADCC6D2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92347-ee3d-40df-a135-35e706674949"/>
    <ds:schemaRef ds:uri="2685df60-856e-421e-9688-e69a87de6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604696-FCA8-4DC9-96C2-916EBDCD6028}">
  <ds:schemaRefs>
    <ds:schemaRef ds:uri="http://schemas.microsoft.com/office/infopath/2007/PartnerControls"/>
    <ds:schemaRef ds:uri="http://purl.org/dc/elements/1.1/"/>
    <ds:schemaRef ds:uri="http://schemas.microsoft.com/office/2006/documentManagement/types"/>
    <ds:schemaRef ds:uri="2685df60-856e-421e-9688-e69a87de6be3"/>
    <ds:schemaRef ds:uri="73992347-ee3d-40df-a135-35e706674949"/>
    <ds:schemaRef ds:uri="http://purl.org/dc/terms/"/>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058F846-4C13-40D2-A1EA-C35B46CE46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TotalTime>
  <Words>584</Words>
  <Application>Microsoft Macintosh PowerPoint</Application>
  <PresentationFormat>Custom</PresentationFormat>
  <Paragraphs>49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RooneySans-Light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Akhurst</dc:creator>
  <cp:lastModifiedBy>Katie Akhurst</cp:lastModifiedBy>
  <cp:revision>1</cp:revision>
  <dcterms:created xsi:type="dcterms:W3CDTF">2022-03-25T17:49:17Z</dcterms:created>
  <dcterms:modified xsi:type="dcterms:W3CDTF">2022-10-18T16:46:33Z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0x01010047A617C14208F3428505BEFE097071F9</vt:lpwstr>
  </property>
  <property fmtid="{D5CDD505-2E9C-101B-9397-08002B2CF9AE}" pid="3" name="MediaServiceImageTags">
    <vt:lpwstr/>
  </property>
</Properties>
</file>