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5334000" cy="7562850"/>
  <p:notesSz cx="53340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3"/>
  </p:normalViewPr>
  <p:slideViewPr>
    <p:cSldViewPr>
      <p:cViewPr varScale="1">
        <p:scale>
          <a:sx n="94" d="100"/>
          <a:sy n="94" d="100"/>
        </p:scale>
        <p:origin x="328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3F3145AE-2488-2A4B-8177-C31AA816370C}"/>
    <pc:docChg chg="custSel modSld">
      <pc:chgData name="Katie Akhurst" userId="85480c94-3e81-474e-9c42-10d3d83c733a" providerId="ADAL" clId="{3F3145AE-2488-2A4B-8177-C31AA816370C}" dt="2022-10-18T15:22:13.340" v="1" actId="20577"/>
      <pc:docMkLst>
        <pc:docMk/>
      </pc:docMkLst>
      <pc:sldChg chg="modSp mod">
        <pc:chgData name="Katie Akhurst" userId="85480c94-3e81-474e-9c42-10d3d83c733a" providerId="ADAL" clId="{3F3145AE-2488-2A4B-8177-C31AA816370C}" dt="2022-10-18T15:22:13.340" v="1" actId="20577"/>
        <pc:sldMkLst>
          <pc:docMk/>
          <pc:sldMk cId="0" sldId="256"/>
        </pc:sldMkLst>
        <pc:spChg chg="mod">
          <ac:chgData name="Katie Akhurst" userId="85480c94-3e81-474e-9c42-10d3d83c733a" providerId="ADAL" clId="{3F3145AE-2488-2A4B-8177-C31AA816370C}" dt="2022-10-18T15:22:13.340" v="1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  <pc:docChgLst>
    <pc:chgData name="Katie Akhurst" userId="85480c94-3e81-474e-9c42-10d3d83c733a" providerId="ADAL" clId="{E96E39E6-8F9D-EB44-84EB-9F196F5B8692}"/>
    <pc:docChg chg="modSld">
      <pc:chgData name="Katie Akhurst" userId="85480c94-3e81-474e-9c42-10d3d83c733a" providerId="ADAL" clId="{E96E39E6-8F9D-EB44-84EB-9F196F5B8692}" dt="2023-02-13T12:25:25.743" v="13" actId="20577"/>
      <pc:docMkLst>
        <pc:docMk/>
      </pc:docMkLst>
      <pc:sldChg chg="modSp mod">
        <pc:chgData name="Katie Akhurst" userId="85480c94-3e81-474e-9c42-10d3d83c733a" providerId="ADAL" clId="{E96E39E6-8F9D-EB44-84EB-9F196F5B8692}" dt="2023-02-13T12:25:25.743" v="13" actId="20577"/>
        <pc:sldMkLst>
          <pc:docMk/>
          <pc:sldMk cId="0" sldId="256"/>
        </pc:sldMkLst>
        <pc:spChg chg="mod">
          <ac:chgData name="Katie Akhurst" userId="85480c94-3e81-474e-9c42-10d3d83c733a" providerId="ADAL" clId="{E96E39E6-8F9D-EB44-84EB-9F196F5B8692}" dt="2023-02-13T12:25:25.743" v="13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  <pc:docChgLst>
    <pc:chgData name="Katie Akhurst" userId="85480c94-3e81-474e-9c42-10d3d83c733a" providerId="ADAL" clId="{24342AC9-FD44-1842-8C24-C3E46BF3E386}"/>
    <pc:docChg chg="modSld">
      <pc:chgData name="Katie Akhurst" userId="85480c94-3e81-474e-9c42-10d3d83c733a" providerId="ADAL" clId="{24342AC9-FD44-1842-8C24-C3E46BF3E386}" dt="2022-08-24T12:59:13.019" v="4" actId="2711"/>
      <pc:docMkLst>
        <pc:docMk/>
      </pc:docMkLst>
      <pc:sldChg chg="modSp mod">
        <pc:chgData name="Katie Akhurst" userId="85480c94-3e81-474e-9c42-10d3d83c733a" providerId="ADAL" clId="{24342AC9-FD44-1842-8C24-C3E46BF3E386}" dt="2022-08-24T12:59:13.019" v="4" actId="2711"/>
        <pc:sldMkLst>
          <pc:docMk/>
          <pc:sldMk cId="0" sldId="256"/>
        </pc:sldMkLst>
        <pc:spChg chg="mod">
          <ac:chgData name="Katie Akhurst" userId="85480c94-3e81-474e-9c42-10d3d83c733a" providerId="ADAL" clId="{24342AC9-FD44-1842-8C24-C3E46BF3E386}" dt="2022-08-24T12:59:01.672" v="3" actId="255"/>
          <ac:spMkLst>
            <pc:docMk/>
            <pc:sldMk cId="0" sldId="256"/>
            <ac:spMk id="2" creationId="{00000000-0000-0000-0000-000000000000}"/>
          </ac:spMkLst>
        </pc:spChg>
        <pc:spChg chg="mod">
          <ac:chgData name="Katie Akhurst" userId="85480c94-3e81-474e-9c42-10d3d83c733a" providerId="ADAL" clId="{24342AC9-FD44-1842-8C24-C3E46BF3E386}" dt="2022-08-24T12:59:13.019" v="4" actId="2711"/>
          <ac:spMkLst>
            <pc:docMk/>
            <pc:sldMk cId="0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92756" y="1728978"/>
            <a:ext cx="3035248" cy="211825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5328285" cy="1737995"/>
          </a:xfrm>
          <a:custGeom>
            <a:avLst/>
            <a:gdLst/>
            <a:ahLst/>
            <a:cxnLst/>
            <a:rect l="l" t="t" r="r" b="b"/>
            <a:pathLst>
              <a:path w="5328285" h="1737995">
                <a:moveTo>
                  <a:pt x="5328005" y="0"/>
                </a:moveTo>
                <a:lnTo>
                  <a:pt x="0" y="0"/>
                </a:lnTo>
                <a:lnTo>
                  <a:pt x="0" y="1737423"/>
                </a:lnTo>
                <a:lnTo>
                  <a:pt x="5328005" y="1737423"/>
                </a:lnTo>
                <a:lnTo>
                  <a:pt x="5328005" y="0"/>
                </a:lnTo>
                <a:close/>
              </a:path>
            </a:pathLst>
          </a:custGeom>
          <a:solidFill>
            <a:srgbClr val="F15732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667" y="192203"/>
            <a:ext cx="4096665" cy="1198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0" i="0">
                <a:solidFill>
                  <a:schemeClr val="bg1"/>
                </a:solidFill>
                <a:latin typeface="RooneySans-Heavy"/>
                <a:cs typeface="RooneySans-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713" y="1844658"/>
            <a:ext cx="4888573" cy="4904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667" y="192203"/>
            <a:ext cx="409666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" marR="5080" indent="173990">
              <a:lnSpc>
                <a:spcPct val="100000"/>
              </a:lnSpc>
              <a:spcBef>
                <a:spcPts val="100"/>
              </a:spcBef>
            </a:pPr>
            <a:r>
              <a:rPr sz="4000" b="1" spc="-30" dirty="0">
                <a:latin typeface="+mn-lt"/>
              </a:rPr>
              <a:t>WANT </a:t>
            </a:r>
            <a:r>
              <a:rPr sz="4000" b="1" spc="-5" dirty="0">
                <a:latin typeface="+mn-lt"/>
              </a:rPr>
              <a:t>THE </a:t>
            </a:r>
            <a:r>
              <a:rPr sz="4000" b="1" spc="-20" dirty="0">
                <a:latin typeface="+mn-lt"/>
              </a:rPr>
              <a:t>BEST </a:t>
            </a:r>
            <a:r>
              <a:rPr sz="4000" b="1" spc="-15" dirty="0">
                <a:latin typeface="+mn-lt"/>
              </a:rPr>
              <a:t> </a:t>
            </a:r>
            <a:r>
              <a:rPr sz="4000" b="1" spc="-5" dirty="0">
                <a:latin typeface="+mn-lt"/>
              </a:rPr>
              <a:t>FOR</a:t>
            </a:r>
            <a:r>
              <a:rPr sz="4000" b="1" spc="-40" dirty="0">
                <a:latin typeface="+mn-lt"/>
              </a:rPr>
              <a:t> </a:t>
            </a:r>
            <a:r>
              <a:rPr sz="4000" b="1" spc="-20" dirty="0">
                <a:latin typeface="+mn-lt"/>
              </a:rPr>
              <a:t>YOUR</a:t>
            </a:r>
            <a:r>
              <a:rPr sz="4000" b="1" spc="-35" dirty="0">
                <a:latin typeface="+mn-lt"/>
              </a:rPr>
              <a:t> </a:t>
            </a:r>
            <a:r>
              <a:rPr sz="4000" b="1" spc="-10" dirty="0">
                <a:latin typeface="+mn-lt"/>
              </a:rPr>
              <a:t>CHILD?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8600" y="1915807"/>
            <a:ext cx="4693920" cy="5152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Kids Matter </a:t>
            </a: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is a 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free,</a:t>
            </a:r>
            <a:endParaRPr lang="en-GB" sz="1700" b="1" spc="-10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friendly </a:t>
            </a:r>
            <a:r>
              <a:rPr sz="1700" b="1" spc="-425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group for 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anyone </a:t>
            </a:r>
            <a:endParaRPr lang="en-GB" sz="1700" b="1" spc="-10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with 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children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aged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endParaRPr lang="en-GB" sz="1700" b="1" spc="-10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lang="en-GB"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1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-10 years.</a:t>
            </a:r>
            <a:r>
              <a:rPr lang="en-GB" sz="1700" b="1" dirty="0">
                <a:latin typeface="+mj-lt"/>
                <a:cs typeface="RooneySans-Bold"/>
              </a:rPr>
              <a:t> </a:t>
            </a:r>
            <a:r>
              <a:rPr sz="1700" b="1" spc="-20" dirty="0">
                <a:solidFill>
                  <a:srgbClr val="3F92AE"/>
                </a:solidFill>
                <a:latin typeface="+mj-lt"/>
                <a:cs typeface="RooneySans-Bold"/>
              </a:rPr>
              <a:t>We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 discuss </a:t>
            </a:r>
            <a:endParaRPr lang="en-GB" sz="1700" b="1" spc="-5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how to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build 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strong </a:t>
            </a:r>
            <a:endParaRPr lang="en-GB" sz="1700" b="1" spc="-10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families </a:t>
            </a: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and 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help our </a:t>
            </a:r>
            <a:r>
              <a:rPr sz="1700" b="1" spc="-425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endParaRPr lang="en-GB" sz="1700" b="1" spc="-425" dirty="0">
              <a:solidFill>
                <a:srgbClr val="3F92AE"/>
              </a:solidFill>
              <a:latin typeface="+mj-lt"/>
              <a:cs typeface="RooneySans-Bold"/>
            </a:endParaRPr>
          </a:p>
          <a:p>
            <a:pPr marL="29209" marR="180403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kids</a:t>
            </a:r>
            <a:r>
              <a:rPr sz="1700" b="1" spc="-15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do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 their</a:t>
            </a:r>
            <a:r>
              <a:rPr sz="1700" b="1" spc="-15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best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dirty="0">
                <a:solidFill>
                  <a:srgbClr val="3F92AE"/>
                </a:solidFill>
                <a:latin typeface="+mj-lt"/>
                <a:cs typeface="RooneySans-Bold"/>
              </a:rPr>
              <a:t>in</a:t>
            </a:r>
            <a:r>
              <a:rPr sz="1700" b="1" spc="-5" dirty="0">
                <a:solidFill>
                  <a:srgbClr val="3F92AE"/>
                </a:solidFill>
                <a:latin typeface="+mj-lt"/>
                <a:cs typeface="RooneySans-Bold"/>
              </a:rPr>
              <a:t> </a:t>
            </a:r>
            <a:r>
              <a:rPr sz="1700" b="1" spc="-10" dirty="0">
                <a:solidFill>
                  <a:srgbClr val="3F92AE"/>
                </a:solidFill>
                <a:latin typeface="+mj-lt"/>
                <a:cs typeface="RooneySans-Bold"/>
              </a:rPr>
              <a:t>life.</a:t>
            </a:r>
            <a:endParaRPr sz="1700" b="1" dirty="0">
              <a:latin typeface="+mj-lt"/>
              <a:cs typeface="RooneySans-Bold"/>
            </a:endParaRPr>
          </a:p>
          <a:p>
            <a:pPr marL="16510">
              <a:lnSpc>
                <a:spcPts val="1675"/>
              </a:lnSpc>
              <a:spcBef>
                <a:spcPts val="1655"/>
              </a:spcBef>
            </a:pPr>
            <a:r>
              <a:rPr sz="1400" b="1" spc="-5" dirty="0">
                <a:solidFill>
                  <a:srgbClr val="EE4A24"/>
                </a:solidFill>
                <a:latin typeface="+mj-lt"/>
                <a:cs typeface="RooneySans-Heavy"/>
              </a:rPr>
              <a:t>During</a:t>
            </a:r>
            <a:r>
              <a:rPr sz="1400" b="1" spc="-25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the</a:t>
            </a:r>
            <a:r>
              <a:rPr sz="1400" b="1" spc="-20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6</a:t>
            </a:r>
            <a:r>
              <a:rPr sz="1400" b="1" spc="-30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weeks,</a:t>
            </a:r>
            <a:r>
              <a:rPr lang="en-GB" sz="1400" b="1" dirty="0"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we</a:t>
            </a:r>
            <a:r>
              <a:rPr sz="1400" b="1" spc="-25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cover</a:t>
            </a:r>
            <a:r>
              <a:rPr sz="1400" b="1" spc="-25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the</a:t>
            </a:r>
            <a:r>
              <a:rPr sz="1400" b="1" spc="-25" dirty="0">
                <a:solidFill>
                  <a:srgbClr val="EE4A24"/>
                </a:solidFill>
                <a:latin typeface="+mj-lt"/>
                <a:cs typeface="RooneySans-Heavy"/>
              </a:rPr>
              <a:t> </a:t>
            </a:r>
            <a:r>
              <a:rPr sz="1400" b="1" spc="-10" dirty="0">
                <a:solidFill>
                  <a:srgbClr val="EE4A24"/>
                </a:solidFill>
                <a:latin typeface="+mj-lt"/>
                <a:cs typeface="RooneySans-Heavy"/>
              </a:rPr>
              <a:t>following:</a:t>
            </a:r>
            <a:endParaRPr sz="1400" b="1" dirty="0">
              <a:latin typeface="+mj-lt"/>
              <a:cs typeface="RooneySans-Heavy"/>
            </a:endParaRPr>
          </a:p>
          <a:p>
            <a:pPr marL="25400">
              <a:lnSpc>
                <a:spcPct val="100000"/>
              </a:lnSpc>
              <a:spcBef>
                <a:spcPts val="68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Taster</a:t>
            </a:r>
            <a:r>
              <a:rPr sz="1200" spc="15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Come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 and see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what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it’s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like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to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be in a Kids Matter group</a:t>
            </a:r>
            <a:endParaRPr sz="1200" dirty="0">
              <a:latin typeface="+mj-lt"/>
              <a:cs typeface="RooneySans-Light"/>
            </a:endParaRPr>
          </a:p>
          <a:p>
            <a:pPr marL="24765">
              <a:lnSpc>
                <a:spcPct val="100000"/>
              </a:lnSpc>
              <a:spcBef>
                <a:spcPts val="7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spc="-1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1</a:t>
            </a:r>
            <a:r>
              <a:rPr sz="1200" spc="6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Building</a:t>
            </a:r>
            <a:r>
              <a:rPr sz="1200" spc="-1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a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strong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family</a:t>
            </a:r>
            <a:endParaRPr sz="1200" dirty="0">
              <a:latin typeface="+mj-lt"/>
              <a:cs typeface="RooneySans-Light"/>
            </a:endParaRPr>
          </a:p>
          <a:p>
            <a:pPr marL="25400">
              <a:lnSpc>
                <a:spcPct val="100000"/>
              </a:lnSpc>
              <a:spcBef>
                <a:spcPts val="7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2</a:t>
            </a:r>
            <a:r>
              <a:rPr sz="1200" spc="4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Loving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our 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children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well</a:t>
            </a:r>
            <a:endParaRPr sz="1200" dirty="0">
              <a:latin typeface="+mj-lt"/>
              <a:cs typeface="RooneySans-Light"/>
            </a:endParaRPr>
          </a:p>
          <a:p>
            <a:pPr marL="24765">
              <a:lnSpc>
                <a:spcPct val="100000"/>
              </a:lnSpc>
              <a:spcBef>
                <a:spcPts val="7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spc="-5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3</a:t>
            </a:r>
            <a:r>
              <a:rPr sz="1200" spc="6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-15" dirty="0">
                <a:solidFill>
                  <a:srgbClr val="4E5153"/>
                </a:solidFill>
                <a:latin typeface="+mj-lt"/>
                <a:cs typeface="RooneySans-Light"/>
              </a:rPr>
              <a:t>Play,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encouragement and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listening</a:t>
            </a:r>
            <a:endParaRPr sz="1200" dirty="0">
              <a:latin typeface="+mj-lt"/>
              <a:cs typeface="RooneySans-Light"/>
            </a:endParaRPr>
          </a:p>
          <a:p>
            <a:pPr marL="24765">
              <a:lnSpc>
                <a:spcPct val="100000"/>
              </a:lnSpc>
              <a:spcBef>
                <a:spcPts val="7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spc="-1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4</a:t>
            </a:r>
            <a:r>
              <a:rPr sz="1200" spc="55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Routines</a:t>
            </a:r>
            <a:r>
              <a:rPr sz="1200" spc="-1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and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rewards</a:t>
            </a:r>
            <a:endParaRPr sz="1200" dirty="0">
              <a:latin typeface="+mj-lt"/>
              <a:cs typeface="RooneySans-Light"/>
            </a:endParaRPr>
          </a:p>
          <a:p>
            <a:pPr marL="24765">
              <a:lnSpc>
                <a:spcPct val="100000"/>
              </a:lnSpc>
              <a:spcBef>
                <a:spcPts val="75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5</a:t>
            </a:r>
            <a:r>
              <a:rPr sz="1200" spc="4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Family rules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and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consequences</a:t>
            </a:r>
            <a:endParaRPr sz="1200" dirty="0">
              <a:latin typeface="+mj-lt"/>
              <a:cs typeface="RooneySans-Light"/>
            </a:endParaRPr>
          </a:p>
          <a:p>
            <a:pPr marL="17145">
              <a:lnSpc>
                <a:spcPct val="100000"/>
              </a:lnSpc>
              <a:spcBef>
                <a:spcPts val="140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Session</a:t>
            </a:r>
            <a:r>
              <a:rPr sz="1200" spc="-10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3F92AE"/>
                </a:solidFill>
                <a:latin typeface="+mj-lt"/>
                <a:cs typeface="RooneySans-Medium"/>
              </a:rPr>
              <a:t>6</a:t>
            </a:r>
            <a:r>
              <a:rPr sz="1200" spc="25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spc="-1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The</a:t>
            </a:r>
            <a:r>
              <a:rPr sz="1200" spc="-1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bigger</a:t>
            </a:r>
            <a:r>
              <a:rPr sz="1200" spc="-5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4E5153"/>
                </a:solidFill>
                <a:latin typeface="+mj-lt"/>
                <a:cs typeface="RooneySans-Light"/>
              </a:rPr>
              <a:t>picture</a:t>
            </a:r>
            <a:endParaRPr sz="1200" dirty="0">
              <a:latin typeface="+mj-l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1200" spc="5" dirty="0">
                <a:solidFill>
                  <a:srgbClr val="3F92AE"/>
                </a:solidFill>
                <a:latin typeface="+mj-lt"/>
                <a:cs typeface="RooneySans-Medium"/>
              </a:rPr>
              <a:t>Booster</a:t>
            </a:r>
            <a:r>
              <a:rPr sz="1200" spc="45" dirty="0">
                <a:solidFill>
                  <a:srgbClr val="3F92AE"/>
                </a:solidFill>
                <a:latin typeface="+mj-lt"/>
                <a:cs typeface="RooneySans-Medium"/>
              </a:rPr>
              <a:t> </a:t>
            </a:r>
            <a:r>
              <a:rPr sz="1200" spc="10" dirty="0">
                <a:solidFill>
                  <a:srgbClr val="4E5153"/>
                </a:solidFill>
                <a:latin typeface="+mj-lt"/>
                <a:cs typeface="RooneySans-Light"/>
              </a:rPr>
              <a:t>–</a:t>
            </a:r>
            <a:r>
              <a:rPr sz="1200" dirty="0">
                <a:solidFill>
                  <a:srgbClr val="4E5153"/>
                </a:solidFill>
                <a:latin typeface="+mj-lt"/>
                <a:cs typeface="RooneySans-Light"/>
              </a:rPr>
              <a:t>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Light"/>
              </a:rPr>
              <a:t>Checking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Light"/>
              </a:rPr>
              <a:t> </a:t>
            </a:r>
            <a:r>
              <a:rPr sz="1200" spc="5" dirty="0">
                <a:solidFill>
                  <a:srgbClr val="58595B"/>
                </a:solidFill>
                <a:latin typeface="+mj-lt"/>
                <a:cs typeface="RooneySans-Light"/>
              </a:rPr>
              <a:t>in 3</a:t>
            </a:r>
            <a:r>
              <a:rPr sz="1200" dirty="0">
                <a:solidFill>
                  <a:srgbClr val="58595B"/>
                </a:solidFill>
                <a:latin typeface="+mj-lt"/>
                <a:cs typeface="RooneySans-Light"/>
              </a:rPr>
              <a:t> </a:t>
            </a:r>
            <a:r>
              <a:rPr sz="1200" spc="10" dirty="0">
                <a:solidFill>
                  <a:srgbClr val="58595B"/>
                </a:solidFill>
                <a:latin typeface="+mj-lt"/>
                <a:cs typeface="RooneySans-Light"/>
              </a:rPr>
              <a:t>months</a:t>
            </a:r>
            <a:r>
              <a:rPr sz="1200" spc="5" dirty="0">
                <a:solidFill>
                  <a:srgbClr val="58595B"/>
                </a:solidFill>
                <a:latin typeface="+mj-lt"/>
                <a:cs typeface="RooneySans-Light"/>
              </a:rPr>
              <a:t>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Light"/>
              </a:rPr>
              <a:t>later</a:t>
            </a:r>
            <a:endParaRPr sz="1200" dirty="0">
              <a:latin typeface="+mj-lt"/>
              <a:cs typeface="RooneySans-Light"/>
            </a:endParaRPr>
          </a:p>
          <a:p>
            <a:pPr marL="23495">
              <a:lnSpc>
                <a:spcPct val="100000"/>
              </a:lnSpc>
              <a:spcBef>
                <a:spcPts val="500"/>
              </a:spcBef>
            </a:pPr>
            <a:r>
              <a:rPr sz="1200" spc="-5" dirty="0">
                <a:solidFill>
                  <a:srgbClr val="58595B"/>
                </a:solidFill>
                <a:latin typeface="+mj-lt"/>
                <a:cs typeface="RooneySans-Bold"/>
              </a:rPr>
              <a:t>Every session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Bold"/>
              </a:rPr>
              <a:t>will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sz="1200" spc="-10" dirty="0">
                <a:solidFill>
                  <a:srgbClr val="58595B"/>
                </a:solidFill>
                <a:latin typeface="+mj-lt"/>
                <a:cs typeface="RooneySans-Bold"/>
              </a:rPr>
              <a:t>have</a:t>
            </a:r>
            <a:r>
              <a:rPr sz="1200" dirty="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lang="en-GB" sz="1200" dirty="0">
                <a:solidFill>
                  <a:srgbClr val="58595B"/>
                </a:solidFill>
                <a:latin typeface="+mj-lt"/>
                <a:cs typeface="RooneySans-Bold"/>
              </a:rPr>
              <a:t>coffee, 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Bold"/>
              </a:rPr>
              <a:t>tea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Bold"/>
              </a:rPr>
              <a:t>and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lang="en-GB" sz="1200" spc="-5">
                <a:solidFill>
                  <a:srgbClr val="58595B"/>
                </a:solidFill>
                <a:latin typeface="+mj-lt"/>
                <a:cs typeface="RooneySans-Bold"/>
              </a:rPr>
              <a:t>food</a:t>
            </a:r>
            <a:r>
              <a:rPr sz="120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Bold"/>
              </a:rPr>
              <a:t>and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sz="1200" dirty="0">
                <a:solidFill>
                  <a:srgbClr val="58595B"/>
                </a:solidFill>
                <a:latin typeface="+mj-lt"/>
                <a:cs typeface="RooneySans-Bold"/>
              </a:rPr>
              <a:t>a</a:t>
            </a:r>
            <a:r>
              <a:rPr sz="1200" spc="-15" dirty="0">
                <a:solidFill>
                  <a:srgbClr val="58595B"/>
                </a:solidFill>
                <a:latin typeface="+mj-lt"/>
                <a:cs typeface="RooneySans-Bold"/>
              </a:rPr>
              <a:t> </a:t>
            </a:r>
            <a:r>
              <a:rPr sz="1200" spc="-5" dirty="0">
                <a:solidFill>
                  <a:srgbClr val="58595B"/>
                </a:solidFill>
                <a:latin typeface="+mj-lt"/>
                <a:cs typeface="RooneySans-Heavy"/>
              </a:rPr>
              <a:t>free crèche.</a:t>
            </a:r>
            <a:endParaRPr sz="1200" dirty="0">
              <a:latin typeface="+mj-lt"/>
              <a:cs typeface="RooneySans-Heavy"/>
            </a:endParaRPr>
          </a:p>
          <a:p>
            <a:pPr marL="1205865" marR="5080">
              <a:lnSpc>
                <a:spcPct val="100000"/>
              </a:lnSpc>
              <a:spcBef>
                <a:spcPts val="1270"/>
              </a:spcBef>
            </a:pP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Kids Matter </a:t>
            </a:r>
            <a:r>
              <a:rPr sz="1400" b="1" dirty="0">
                <a:solidFill>
                  <a:srgbClr val="F15732"/>
                </a:solidFill>
                <a:latin typeface="+mj-lt"/>
                <a:cs typeface="RooneySans-Bold"/>
              </a:rPr>
              <a:t>will be running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for </a:t>
            </a:r>
            <a:r>
              <a:rPr sz="1400" b="1" dirty="0">
                <a:solidFill>
                  <a:srgbClr val="F15732"/>
                </a:solidFill>
                <a:latin typeface="+mj-lt"/>
                <a:cs typeface="RooneySans-Bold"/>
              </a:rPr>
              <a:t>6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weeks </a:t>
            </a:r>
            <a:r>
              <a:rPr sz="1400" b="1" spc="-10" dirty="0">
                <a:solidFill>
                  <a:srgbClr val="F15732"/>
                </a:solidFill>
                <a:latin typeface="+mj-lt"/>
                <a:cs typeface="RooneySans-Bold"/>
              </a:rPr>
              <a:t>for </a:t>
            </a:r>
            <a:r>
              <a:rPr sz="1400" b="1" spc="-345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parents </a:t>
            </a:r>
            <a:r>
              <a:rPr sz="1400" b="1" dirty="0">
                <a:solidFill>
                  <a:srgbClr val="F15732"/>
                </a:solidFill>
                <a:latin typeface="+mj-lt"/>
                <a:cs typeface="RooneySans-Bold"/>
              </a:rPr>
              <a:t>and</a:t>
            </a:r>
            <a:r>
              <a:rPr sz="1400" b="1" spc="-10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carers </a:t>
            </a:r>
            <a:r>
              <a:rPr sz="1400" b="1" dirty="0">
                <a:solidFill>
                  <a:srgbClr val="F15732"/>
                </a:solidFill>
                <a:latin typeface="+mj-lt"/>
                <a:cs typeface="RooneySans-Bold"/>
              </a:rPr>
              <a:t>in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 your</a:t>
            </a:r>
            <a:r>
              <a:rPr sz="1400" b="1" spc="-10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area </a:t>
            </a:r>
            <a:r>
              <a:rPr sz="1400" b="1" dirty="0">
                <a:solidFill>
                  <a:srgbClr val="F15732"/>
                </a:solidFill>
                <a:latin typeface="+mj-lt"/>
                <a:cs typeface="RooneySans-Bold"/>
              </a:rPr>
              <a:t>soon!</a:t>
            </a:r>
            <a:endParaRPr sz="1400" b="1" dirty="0">
              <a:latin typeface="+mj-lt"/>
              <a:cs typeface="RooneySans-Bold"/>
            </a:endParaRPr>
          </a:p>
          <a:p>
            <a:pPr marL="1205865">
              <a:lnSpc>
                <a:spcPct val="100000"/>
              </a:lnSpc>
              <a:spcBef>
                <a:spcPts val="520"/>
              </a:spcBef>
            </a:pPr>
            <a:r>
              <a:rPr sz="1400" b="1" spc="-10" dirty="0">
                <a:solidFill>
                  <a:srgbClr val="F15732"/>
                </a:solidFill>
                <a:latin typeface="+mj-lt"/>
                <a:cs typeface="RooneySans-Bold"/>
              </a:rPr>
              <a:t>For</a:t>
            </a:r>
            <a:r>
              <a:rPr sz="1400" b="1" spc="-20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more</a:t>
            </a:r>
            <a:r>
              <a:rPr sz="1400" b="1" spc="-20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information</a:t>
            </a:r>
            <a:r>
              <a:rPr sz="1400" b="1" spc="-20" dirty="0">
                <a:solidFill>
                  <a:srgbClr val="F15732"/>
                </a:solidFill>
                <a:latin typeface="+mj-lt"/>
                <a:cs typeface="RooneySans-Bold"/>
              </a:rPr>
              <a:t> </a:t>
            </a:r>
            <a:r>
              <a:rPr sz="1400" b="1" spc="-5" dirty="0">
                <a:solidFill>
                  <a:srgbClr val="F15732"/>
                </a:solidFill>
                <a:latin typeface="+mj-lt"/>
                <a:cs typeface="RooneySans-Bold"/>
              </a:rPr>
              <a:t>contact:</a:t>
            </a:r>
            <a:endParaRPr sz="1400" b="1" dirty="0">
              <a:latin typeface="+mj-lt"/>
              <a:cs typeface="RooneySans-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5469" y="7259470"/>
            <a:ext cx="23190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31F20"/>
                </a:solidFill>
                <a:cs typeface="RooneySans-Regular"/>
              </a:rPr>
              <a:t>Registered </a:t>
            </a:r>
            <a:r>
              <a:rPr sz="900" spc="-5" dirty="0">
                <a:solidFill>
                  <a:srgbClr val="231F20"/>
                </a:solidFill>
                <a:cs typeface="RooneySans-Regular"/>
              </a:rPr>
              <a:t>charity </a:t>
            </a:r>
            <a:r>
              <a:rPr sz="900" dirty="0">
                <a:solidFill>
                  <a:srgbClr val="231F20"/>
                </a:solidFill>
                <a:cs typeface="RooneySans-Regular"/>
              </a:rPr>
              <a:t>in </a:t>
            </a:r>
            <a:r>
              <a:rPr sz="900" spc="-5" dirty="0">
                <a:solidFill>
                  <a:srgbClr val="231F20"/>
                </a:solidFill>
                <a:cs typeface="RooneySans-Regular"/>
              </a:rPr>
              <a:t>England</a:t>
            </a:r>
            <a:r>
              <a:rPr sz="900" spc="-10" dirty="0">
                <a:solidFill>
                  <a:srgbClr val="231F20"/>
                </a:solidFill>
                <a:cs typeface="RooneySans-Regular"/>
              </a:rPr>
              <a:t> </a:t>
            </a:r>
            <a:r>
              <a:rPr sz="900" dirty="0">
                <a:solidFill>
                  <a:srgbClr val="231F20"/>
                </a:solidFill>
                <a:cs typeface="RooneySans-Regular"/>
              </a:rPr>
              <a:t>&amp; </a:t>
            </a:r>
            <a:r>
              <a:rPr sz="900" spc="-10" dirty="0">
                <a:solidFill>
                  <a:srgbClr val="231F20"/>
                </a:solidFill>
                <a:cs typeface="RooneySans-Regular"/>
              </a:rPr>
              <a:t>Wales</a:t>
            </a:r>
            <a:r>
              <a:rPr sz="900" spc="-5" dirty="0">
                <a:solidFill>
                  <a:srgbClr val="231F20"/>
                </a:solidFill>
                <a:cs typeface="RooneySans-Regular"/>
              </a:rPr>
              <a:t> 1163617</a:t>
            </a:r>
            <a:endParaRPr sz="900" dirty="0">
              <a:cs typeface="RooneySans-Regular"/>
            </a:endParaRP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A3E2A8BD-92E3-5042-A880-40F7E8A85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7" y="6143625"/>
            <a:ext cx="1312570" cy="13781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54838-F443-43CD-A033-43CCC6C1B75A}">
  <ds:schemaRefs>
    <ds:schemaRef ds:uri="73992347-ee3d-40df-a135-35e706674949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2685df60-856e-421e-9688-e69a87de6be3"/>
  </ds:schemaRefs>
</ds:datastoreItem>
</file>

<file path=customXml/itemProps2.xml><?xml version="1.0" encoding="utf-8"?>
<ds:datastoreItem xmlns:ds="http://schemas.openxmlformats.org/officeDocument/2006/customXml" ds:itemID="{EEE2E295-5216-451B-B592-126E1CB41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2347-ee3d-40df-a135-35e706674949"/>
    <ds:schemaRef ds:uri="2685df60-856e-421e-9688-e69a87de6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DE967D-E39C-4F7C-8684-276D3477C5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157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RooneySans-Heavy</vt:lpstr>
      <vt:lpstr>Office Theme</vt:lpstr>
      <vt:lpstr>WANT THE BEST  FOR YOUR CHILD?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 best for your child flyer no info</dc:title>
  <cp:lastModifiedBy>Katie Akhurst</cp:lastModifiedBy>
  <cp:revision>2</cp:revision>
  <dcterms:created xsi:type="dcterms:W3CDTF">2022-02-01T14:53:15Z</dcterms:created>
  <dcterms:modified xsi:type="dcterms:W3CDTF">2023-02-13T12:25:30Z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2022-02-01T00:00:00Z</vt:filetime>
  </property>
  <property fmtid="{D5CDD505-2E9C-101B-9397-08002B2CF9AE}" pid="5" name="ContentTypeId">
    <vt:lpwstr>0x01010047A617C14208F3428505BEFE097071F9</vt:lpwstr>
  </property>
  <property fmtid="{D5CDD505-2E9C-101B-9397-08002B2CF9AE}" pid="6" name="MediaServiceImageTags">
    <vt:lpwstr/>
  </property>
</Properties>
</file>